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888163" cy="10020300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708"/>
    <a:srgbClr val="FFF100"/>
    <a:srgbClr val="FFF462"/>
    <a:srgbClr val="0092D8"/>
    <a:srgbClr val="00A0E9"/>
    <a:srgbClr val="FFFABA"/>
    <a:srgbClr val="036EB8"/>
    <a:srgbClr val="75CAE6"/>
    <a:srgbClr val="2EA7E0"/>
    <a:srgbClr val="2318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2304" y="6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0" cy="502755"/>
          </a:xfrm>
          <a:prstGeom prst="rect">
            <a:avLst/>
          </a:prstGeom>
        </p:spPr>
        <p:txBody>
          <a:bodyPr vert="horz" lIns="92453" tIns="46227" rIns="92453" bIns="4622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1" y="0"/>
            <a:ext cx="2984870" cy="502755"/>
          </a:xfrm>
          <a:prstGeom prst="rect">
            <a:avLst/>
          </a:prstGeom>
        </p:spPr>
        <p:txBody>
          <a:bodyPr vert="horz" lIns="92453" tIns="46227" rIns="92453" bIns="46227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50950"/>
            <a:ext cx="2411413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3" tIns="46227" rIns="92453" bIns="462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2453" tIns="46227" rIns="92453" bIns="462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7549"/>
            <a:ext cx="2984870" cy="502754"/>
          </a:xfrm>
          <a:prstGeom prst="rect">
            <a:avLst/>
          </a:prstGeom>
        </p:spPr>
        <p:txBody>
          <a:bodyPr vert="horz" lIns="92453" tIns="46227" rIns="92453" bIns="4622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1" y="9517549"/>
            <a:ext cx="2984870" cy="502754"/>
          </a:xfrm>
          <a:prstGeom prst="rect">
            <a:avLst/>
          </a:prstGeom>
        </p:spPr>
        <p:txBody>
          <a:bodyPr vert="horz" lIns="92453" tIns="46227" rIns="92453" bIns="46227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4" y="3041926"/>
            <a:ext cx="7718770" cy="617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7" y="9180027"/>
            <a:ext cx="7776000" cy="1687045"/>
          </a:xfrm>
          <a:prstGeom prst="rect">
            <a:avLst/>
          </a:prstGeom>
          <a:solidFill>
            <a:srgbClr val="FFFA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-5400" y="-27126"/>
            <a:ext cx="7776000" cy="3196587"/>
          </a:xfrm>
          <a:prstGeom prst="rect">
            <a:avLst/>
          </a:prstGeom>
          <a:solidFill>
            <a:srgbClr val="FFFA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400" b="1" dirty="0">
              <a:solidFill>
                <a:srgbClr val="0092D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11" y="3183832"/>
            <a:ext cx="7776000" cy="72000"/>
          </a:xfrm>
          <a:prstGeom prst="rect">
            <a:avLst/>
          </a:prstGeom>
          <a:solidFill>
            <a:srgbClr val="75C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ounded Rectangle 2"/>
          <p:cNvSpPr/>
          <p:nvPr/>
        </p:nvSpPr>
        <p:spPr>
          <a:xfrm>
            <a:off x="409406" y="375426"/>
            <a:ext cx="3600000" cy="504000"/>
          </a:xfrm>
          <a:prstGeom prst="roundRect">
            <a:avLst>
              <a:gd name="adj" fmla="val 50000"/>
            </a:avLst>
          </a:prstGeom>
          <a:solidFill>
            <a:srgbClr val="00A0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ひとりで悩んでいませんか？</a:t>
            </a:r>
            <a:endParaRPr lang="zh-CN" alt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098258" y="2092683"/>
            <a:ext cx="47131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b="1" dirty="0">
                <a:solidFill>
                  <a:srgbClr val="0092D8"/>
                </a:solidFill>
              </a:rPr>
              <a:t>第</a:t>
            </a:r>
            <a:r>
              <a:rPr lang="en-US" altLang="ja-JP" sz="4400" b="1" dirty="0">
                <a:solidFill>
                  <a:srgbClr val="0092D8"/>
                </a:solidFill>
              </a:rPr>
              <a:t>5</a:t>
            </a:r>
            <a:r>
              <a:rPr lang="ja-JP" altLang="en-US" sz="4400" b="1" dirty="0">
                <a:solidFill>
                  <a:srgbClr val="0092D8"/>
                </a:solidFill>
              </a:rPr>
              <a:t>回 がん・ら</a:t>
            </a:r>
            <a:r>
              <a:rPr lang="ja-JP" altLang="en-US" sz="4400" b="1" dirty="0" err="1">
                <a:solidFill>
                  <a:srgbClr val="0092D8"/>
                </a:solidFill>
              </a:rPr>
              <a:t>ふ</a:t>
            </a:r>
            <a:r>
              <a:rPr lang="ja-JP" altLang="en-US" sz="4400" b="1" dirty="0">
                <a:solidFill>
                  <a:srgbClr val="0092D8"/>
                </a:solidFill>
              </a:rPr>
              <a:t>会</a:t>
            </a:r>
            <a:endParaRPr lang="zh-CN" altLang="en-US" sz="4400" b="1" dirty="0">
              <a:solidFill>
                <a:srgbClr val="0092D8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8783" y="3379955"/>
            <a:ext cx="64578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らふ</a:t>
            </a:r>
            <a:r>
              <a:rPr lang="ja-JP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会の「らふ」は気取らない（</a:t>
            </a:r>
            <a:r>
              <a:rPr lang="en-US" altLang="ja-JP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rough</a:t>
            </a:r>
            <a:r>
              <a:rPr lang="ja-JP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）</a:t>
            </a:r>
            <a:endParaRPr lang="en-US" altLang="ja-JP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ja-JP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声を出して笑う（</a:t>
            </a:r>
            <a:r>
              <a:rPr lang="en-US" altLang="ja-JP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Laugh</a:t>
            </a:r>
            <a:r>
              <a:rPr lang="ja-JP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）です。</a:t>
            </a:r>
            <a:endParaRPr lang="en-US" altLang="ja-JP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ja-JP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お茶☕ しながら、いろいろお話ししませんか？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51742" y="10448299"/>
            <a:ext cx="29129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ja-JP" sz="1100" dirty="0">
                <a:solidFill>
                  <a:srgbClr val="231815"/>
                </a:solidFill>
                <a:latin typeface="+mn-ea"/>
              </a:rPr>
              <a:t>※</a:t>
            </a:r>
            <a:r>
              <a:rPr lang="ja-JP" altLang="en-US" sz="1100" dirty="0">
                <a:solidFill>
                  <a:srgbClr val="231815"/>
                </a:solidFill>
                <a:latin typeface="+mn-ea"/>
              </a:rPr>
              <a:t>詳しくはお気軽にお問い合わせください！！</a:t>
            </a:r>
            <a:endParaRPr lang="zh-CN" altLang="en-US" sz="1100" dirty="0">
              <a:solidFill>
                <a:srgbClr val="231815"/>
              </a:solidFill>
              <a:latin typeface="+mn-ea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714107" y="4731932"/>
            <a:ext cx="2165703" cy="14944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rgbClr val="FFF100"/>
              </a:solidFill>
              <a:highlight>
                <a:srgbClr val="0000FF"/>
              </a:highlight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2954611" y="4657847"/>
            <a:ext cx="2165703" cy="15200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F100"/>
              </a:solidFill>
              <a:highlight>
                <a:srgbClr val="0000FF"/>
              </a:highlight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5240608" y="4657847"/>
            <a:ext cx="2176076" cy="154034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rgbClr val="FFF1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01831" y="4654082"/>
            <a:ext cx="20237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ja-JP" sz="2000" dirty="0">
              <a:solidFill>
                <a:srgbClr val="FFF100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 algn="ctr"/>
            <a:r>
              <a:rPr lang="ja-JP" altLang="en-US" sz="2000" dirty="0">
                <a:solidFill>
                  <a:srgbClr val="FFF100"/>
                </a:solidFill>
                <a:latin typeface="HGPSoeiKakugothicUB" pitchFamily="34" charset="-128"/>
                <a:ea typeface="HGPSoeiKakugothicUB" pitchFamily="34" charset="-128"/>
              </a:rPr>
              <a:t>Ｑ</a:t>
            </a:r>
            <a:r>
              <a:rPr lang="en-US" altLang="ja-JP" sz="2000" dirty="0">
                <a:solidFill>
                  <a:srgbClr val="FFF100"/>
                </a:solidFill>
                <a:latin typeface="HGPSoeiKakugothicUB" pitchFamily="34" charset="-128"/>
                <a:ea typeface="HGPSoeiKakugothicUB" pitchFamily="34" charset="-128"/>
              </a:rPr>
              <a:t>.</a:t>
            </a:r>
            <a:r>
              <a:rPr lang="ja-JP" altLang="en-US" sz="2000" dirty="0">
                <a:solidFill>
                  <a:srgbClr val="FFF100"/>
                </a:solidFill>
                <a:latin typeface="HGPSoeiKakugothicUB" pitchFamily="34" charset="-128"/>
                <a:ea typeface="HGPSoeiKakugothicUB" pitchFamily="34" charset="-128"/>
              </a:rPr>
              <a:t> 再就職のとき</a:t>
            </a:r>
            <a:br>
              <a:rPr lang="en-US" altLang="ja-JP" sz="2000" dirty="0">
                <a:solidFill>
                  <a:srgbClr val="FFF100"/>
                </a:solidFill>
                <a:latin typeface="HGPSoeiKakugothicUB" pitchFamily="34" charset="-128"/>
                <a:ea typeface="HGPSoeiKakugothicUB" pitchFamily="34" charset="-128"/>
              </a:rPr>
            </a:br>
            <a:r>
              <a:rPr lang="ja-JP" altLang="en-US" sz="2000" dirty="0">
                <a:solidFill>
                  <a:srgbClr val="FFF100"/>
                </a:solidFill>
                <a:latin typeface="HGPSoeiKakugothicUB" pitchFamily="34" charset="-128"/>
                <a:ea typeface="HGPSoeiKakugothicUB" pitchFamily="34" charset="-128"/>
              </a:rPr>
              <a:t>がんって</a:t>
            </a:r>
            <a:endParaRPr lang="en-US" altLang="ja-JP" sz="2000" dirty="0">
              <a:solidFill>
                <a:srgbClr val="FFF100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 algn="ctr"/>
            <a:r>
              <a:rPr lang="ja-JP" altLang="en-US" sz="2000" dirty="0">
                <a:solidFill>
                  <a:srgbClr val="FFF100"/>
                </a:solidFill>
                <a:latin typeface="HGPSoeiKakugothicUB" pitchFamily="34" charset="-128"/>
                <a:ea typeface="HGPSoeiKakugothicUB" pitchFamily="34" charset="-128"/>
              </a:rPr>
              <a:t>話すの？</a:t>
            </a:r>
            <a:endParaRPr lang="zh-CN" altLang="en-US" sz="2000" dirty="0">
              <a:solidFill>
                <a:srgbClr val="FFF100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74CCAA3F-D3B9-4B56-8C13-BCEA5E47DF75}"/>
              </a:ext>
            </a:extLst>
          </p:cNvPr>
          <p:cNvGrpSpPr/>
          <p:nvPr/>
        </p:nvGrpSpPr>
        <p:grpSpPr>
          <a:xfrm>
            <a:off x="434250" y="6360998"/>
            <a:ext cx="7039085" cy="3489857"/>
            <a:chOff x="-6862056" y="7639109"/>
            <a:chExt cx="7039085" cy="3407041"/>
          </a:xfrm>
        </p:grpSpPr>
        <p:sp>
          <p:nvSpPr>
            <p:cNvPr id="12" name="Rectangle 11"/>
            <p:cNvSpPr/>
            <p:nvPr/>
          </p:nvSpPr>
          <p:spPr>
            <a:xfrm>
              <a:off x="-2769299" y="8278552"/>
              <a:ext cx="2826415" cy="3539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700" b="1" dirty="0">
                  <a:solidFill>
                    <a:srgbClr val="FF0000"/>
                  </a:solidFill>
                  <a:latin typeface="+mn-ea"/>
                </a:rPr>
                <a:t>＊飲食代のみご負担ください</a:t>
              </a:r>
              <a:endParaRPr lang="zh-CN" altLang="en-US" sz="1700" b="1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-4985559" y="10451248"/>
              <a:ext cx="5162588" cy="3305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dirty="0">
                  <a:solidFill>
                    <a:srgbClr val="231815"/>
                  </a:solidFill>
                  <a:latin typeface="MS PGothic" pitchFamily="34" charset="-128"/>
                  <a:ea typeface="MS PGothic" pitchFamily="34" charset="-128"/>
                </a:rPr>
                <a:t>辻本 由香</a:t>
              </a:r>
              <a:r>
                <a:rPr lang="ja-JP" altLang="en-US" sz="1400" dirty="0">
                  <a:solidFill>
                    <a:srgbClr val="231815"/>
                  </a:solidFill>
                  <a:latin typeface="MS PGothic" pitchFamily="34" charset="-128"/>
                  <a:ea typeface="MS PGothic" pitchFamily="34" charset="-128"/>
                </a:rPr>
                <a:t>（がん患者・</a:t>
              </a:r>
              <a:r>
                <a:rPr lang="en-US" altLang="ja-JP" sz="1400" dirty="0">
                  <a:solidFill>
                    <a:srgbClr val="231815"/>
                  </a:solidFill>
                  <a:latin typeface="MS PGothic" pitchFamily="34" charset="-128"/>
                  <a:ea typeface="MS PGothic" pitchFamily="34" charset="-128"/>
                </a:rPr>
                <a:t>FP</a:t>
              </a:r>
              <a:r>
                <a:rPr lang="ja-JP" altLang="en-US" sz="1400" dirty="0">
                  <a:solidFill>
                    <a:srgbClr val="231815"/>
                  </a:solidFill>
                  <a:latin typeface="MS PGothic" pitchFamily="34" charset="-128"/>
                  <a:ea typeface="MS PGothic" pitchFamily="34" charset="-128"/>
                </a:rPr>
                <a:t>・両立支援コーディネーター）</a:t>
              </a:r>
              <a:endParaRPr lang="zh-CN" altLang="en-US" sz="1400" dirty="0">
                <a:solidFill>
                  <a:srgbClr val="231815"/>
                </a:solidFill>
                <a:latin typeface="MS PGothic" pitchFamily="34" charset="-128"/>
                <a:ea typeface="MS PGothic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5405687" y="8627642"/>
              <a:ext cx="4937570" cy="353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ja-JP" altLang="en-US" sz="1700" b="1" dirty="0">
                  <a:solidFill>
                    <a:srgbClr val="231815"/>
                  </a:solidFill>
                  <a:latin typeface="+mn-ea"/>
                </a:rPr>
                <a:t>近鉄南生駒駅 徒歩</a:t>
              </a:r>
              <a:r>
                <a:rPr lang="en-US" altLang="ja-JP" sz="1700" b="1" dirty="0">
                  <a:solidFill>
                    <a:srgbClr val="231815"/>
                  </a:solidFill>
                  <a:latin typeface="+mn-ea"/>
                </a:rPr>
                <a:t>3</a:t>
              </a:r>
              <a:r>
                <a:rPr lang="ja-JP" altLang="en-US" sz="1700" b="1" dirty="0">
                  <a:solidFill>
                    <a:srgbClr val="231815"/>
                  </a:solidFill>
                  <a:latin typeface="+mn-ea"/>
                </a:rPr>
                <a:t>分（奈良県生駒市小瀬町</a:t>
              </a:r>
              <a:r>
                <a:rPr lang="en-US" altLang="ja-JP" sz="1700" b="1" dirty="0">
                  <a:solidFill>
                    <a:srgbClr val="231815"/>
                  </a:solidFill>
                  <a:latin typeface="+mn-ea"/>
                </a:rPr>
                <a:t>27-1</a:t>
              </a:r>
              <a:r>
                <a:rPr lang="ja-JP" altLang="en-US" sz="1700" b="1" dirty="0">
                  <a:solidFill>
                    <a:srgbClr val="231815"/>
                  </a:solidFill>
                  <a:latin typeface="+mn-ea"/>
                </a:rPr>
                <a:t>）</a:t>
              </a:r>
              <a:endParaRPr lang="zh-CN" altLang="en-US" sz="1700" b="1" dirty="0">
                <a:solidFill>
                  <a:srgbClr val="231815"/>
                </a:solidFill>
                <a:latin typeface="+mn-ea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5550827" y="9055959"/>
              <a:ext cx="5012911" cy="69108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E94708"/>
              </a:solidFill>
            </a:ln>
          </p:spPr>
          <p:txBody>
            <a:bodyPr wrap="none">
              <a:spAutoFit/>
            </a:bodyPr>
            <a:lstStyle/>
            <a:p>
              <a:r>
                <a:rPr lang="ja-JP" altLang="en-US" sz="2000" dirty="0">
                  <a:solidFill>
                    <a:srgbClr val="231815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・がん患者（</a:t>
              </a:r>
              <a:r>
                <a:rPr lang="en-US" altLang="ja-JP" sz="2000" dirty="0">
                  <a:solidFill>
                    <a:srgbClr val="231815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60</a:t>
              </a:r>
              <a:r>
                <a:rPr lang="ja-JP" altLang="en-US" sz="2000" dirty="0">
                  <a:solidFill>
                    <a:srgbClr val="231815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歳以下の方）・患者家族</a:t>
              </a:r>
              <a:endParaRPr lang="en-US" altLang="ja-JP" sz="2000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r>
                <a:rPr lang="ja-JP" altLang="en-US" sz="2000" dirty="0">
                  <a:solidFill>
                    <a:srgbClr val="231815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・サポーター（医療者・介護者・企業の方など）</a:t>
              </a:r>
              <a:endParaRPr lang="zh-CN" altLang="en-US" sz="2000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-6862056" y="7639109"/>
              <a:ext cx="1211277" cy="393624"/>
            </a:xfrm>
            <a:prstGeom prst="rect">
              <a:avLst/>
            </a:prstGeom>
            <a:solidFill>
              <a:srgbClr val="2EA7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b="1" dirty="0">
                  <a:latin typeface="+mn-ea"/>
                </a:rPr>
                <a:t>日  時</a:t>
              </a:r>
              <a:endParaRPr lang="zh-CN" altLang="en-US" sz="2400" b="1" dirty="0">
                <a:latin typeface="+mn-ea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5707382" y="10518835"/>
              <a:ext cx="605441" cy="527315"/>
            </a:xfrm>
            <a:prstGeom prst="rect">
              <a:avLst/>
            </a:prstGeom>
            <a:noFill/>
            <a:ln>
              <a:solidFill>
                <a:srgbClr val="E947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tx2"/>
                  </a:solidFill>
                  <a:latin typeface="+mn-ea"/>
                </a:rPr>
                <a:t>主催</a:t>
              </a:r>
              <a:endParaRPr lang="zh-CN" altLang="en-US" sz="1400" b="1" dirty="0">
                <a:solidFill>
                  <a:schemeClr val="tx2"/>
                </a:solidFill>
                <a:latin typeface="+mn-ea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69663" y="9702449"/>
            <a:ext cx="1276311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1300" dirty="0">
                <a:solidFill>
                  <a:srgbClr val="036EB8"/>
                </a:solidFill>
                <a:latin typeface="HGPSoeiKakugothicUB" pitchFamily="34" charset="-128"/>
                <a:ea typeface="HGPSoeiKakugothicUB" pitchFamily="34" charset="-128"/>
              </a:rPr>
              <a:t>お申込み</a:t>
            </a:r>
            <a:endParaRPr lang="en-US" altLang="ja-JP" sz="1300" dirty="0">
              <a:solidFill>
                <a:srgbClr val="036EB8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r>
              <a:rPr lang="ja-JP" altLang="en-US" sz="1500" dirty="0">
                <a:solidFill>
                  <a:srgbClr val="036EB8"/>
                </a:solidFill>
                <a:latin typeface="HGPSoeiKakugothicUB" pitchFamily="34" charset="-128"/>
                <a:ea typeface="HGPSoeiKakugothicUB" pitchFamily="34" charset="-128"/>
              </a:rPr>
              <a:t>お問い合わせ</a:t>
            </a:r>
            <a:endParaRPr lang="zh-CN" altLang="en-US" sz="1500" dirty="0">
              <a:solidFill>
                <a:srgbClr val="036EB8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74768" y="8589084"/>
            <a:ext cx="56060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＊</a:t>
            </a:r>
            <a:r>
              <a:rPr lang="ja-JP" altLang="en-US" sz="1400" dirty="0">
                <a:solidFill>
                  <a:schemeClr val="tx2"/>
                </a:solidFill>
                <a:latin typeface="MS PGothic" pitchFamily="34" charset="-128"/>
                <a:ea typeface="MS PGothic" pitchFamily="34" charset="-128"/>
              </a:rPr>
              <a:t>物品販売やエビデンスのない治療法などのお話しは、ご遠慮願います</a:t>
            </a:r>
            <a:endParaRPr lang="zh-CN" altLang="en-US" sz="1400" dirty="0">
              <a:solidFill>
                <a:schemeClr val="tx2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28943" y="9891495"/>
            <a:ext cx="23936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>
                <a:latin typeface="MS PGothic" pitchFamily="34" charset="-128"/>
                <a:ea typeface="MS PGothic" pitchFamily="34" charset="-128"/>
              </a:rPr>
              <a:t>info@fp-myhappiness.com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295358" y="10169765"/>
            <a:ext cx="44470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spc="-150" dirty="0">
                <a:latin typeface="+mn-ea"/>
              </a:rPr>
              <a:t>お名前・属性（患者・家族・医療者など）・電話番号・アドレスをお知らせください</a:t>
            </a:r>
            <a:endParaRPr lang="zh-CN" altLang="en-US" sz="1200" spc="-150" dirty="0">
              <a:latin typeface="+mn-ea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1484" y="9135888"/>
            <a:ext cx="7776000" cy="72000"/>
          </a:xfrm>
          <a:prstGeom prst="rect">
            <a:avLst/>
          </a:prstGeom>
          <a:solidFill>
            <a:srgbClr val="75C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C680EFB-7A11-44FE-9FD5-097E25B9BA02}"/>
              </a:ext>
            </a:extLst>
          </p:cNvPr>
          <p:cNvSpPr txBox="1"/>
          <p:nvPr/>
        </p:nvSpPr>
        <p:spPr>
          <a:xfrm>
            <a:off x="471983" y="1520890"/>
            <a:ext cx="492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働く世代のがん</a:t>
            </a:r>
            <a:r>
              <a:rPr kumimoji="1" lang="ja-JP" altLang="en-US" sz="2400" b="1" dirty="0"/>
              <a:t>患者と家族の交流会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0B6DCC4-EE1F-4762-8505-B7EE7B780791}"/>
              </a:ext>
            </a:extLst>
          </p:cNvPr>
          <p:cNvSpPr txBox="1"/>
          <p:nvPr/>
        </p:nvSpPr>
        <p:spPr>
          <a:xfrm>
            <a:off x="1723428" y="6338807"/>
            <a:ext cx="396443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Segoe UI Light" panose="020B0502040204020203" pitchFamily="34" charset="0"/>
              </a:rPr>
              <a:t>9/2</a:t>
            </a:r>
            <a:r>
              <a:rPr kumimoji="1" lang="ja-JP" altLang="en-US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Segoe UI Light" panose="020B0502040204020203" pitchFamily="34" charset="0"/>
              </a:rPr>
              <a:t>９（土）</a:t>
            </a:r>
            <a:r>
              <a:rPr kumimoji="1" lang="en-US" altLang="ja-JP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Segoe UI Light" panose="020B0502040204020203" pitchFamily="34" charset="0"/>
              </a:rPr>
              <a:t>15</a:t>
            </a:r>
            <a:r>
              <a:rPr kumimoji="1" lang="ja-JP" altLang="en-US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Segoe UI Light" panose="020B0502040204020203" pitchFamily="34" charset="0"/>
              </a:rPr>
              <a:t>時～</a:t>
            </a:r>
            <a:r>
              <a:rPr kumimoji="1" lang="en-US" altLang="ja-JP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Segoe UI Light" panose="020B0502040204020203" pitchFamily="34" charset="0"/>
              </a:rPr>
              <a:t>17</a:t>
            </a:r>
            <a:r>
              <a:rPr kumimoji="1" lang="ja-JP" altLang="en-US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Segoe UI Light" panose="020B0502040204020203" pitchFamily="34" charset="0"/>
              </a:rPr>
              <a:t>時</a:t>
            </a:r>
          </a:p>
        </p:txBody>
      </p:sp>
      <p:sp>
        <p:nvSpPr>
          <p:cNvPr id="37" name="Rectangle 21">
            <a:extLst>
              <a:ext uri="{FF2B5EF4-FFF2-40B4-BE49-F238E27FC236}">
                <a16:creationId xmlns:a16="http://schemas.microsoft.com/office/drawing/2014/main" id="{CC93AFB5-00C9-4113-A0F4-E4DA2ED4E20E}"/>
              </a:ext>
            </a:extLst>
          </p:cNvPr>
          <p:cNvSpPr/>
          <p:nvPr/>
        </p:nvSpPr>
        <p:spPr>
          <a:xfrm>
            <a:off x="754747" y="4907595"/>
            <a:ext cx="199547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200" dirty="0">
                <a:solidFill>
                  <a:srgbClr val="FFF100"/>
                </a:solidFill>
                <a:latin typeface="HGPSoeiKakugothicUB" pitchFamily="34" charset="-128"/>
                <a:ea typeface="HGPSoeiKakugothicUB" pitchFamily="34" charset="-128"/>
              </a:rPr>
              <a:t>Ｑ</a:t>
            </a:r>
            <a:r>
              <a:rPr lang="en-US" altLang="ja-JP" sz="2200" dirty="0">
                <a:solidFill>
                  <a:srgbClr val="FFF100"/>
                </a:solidFill>
                <a:latin typeface="HGPSoeiKakugothicUB" pitchFamily="34" charset="-128"/>
                <a:ea typeface="HGPSoeiKakugothicUB" pitchFamily="34" charset="-128"/>
              </a:rPr>
              <a:t>.</a:t>
            </a:r>
            <a:r>
              <a:rPr lang="ja-JP" altLang="en-US" sz="2200" dirty="0">
                <a:solidFill>
                  <a:srgbClr val="FFF100"/>
                </a:solidFill>
                <a:latin typeface="HGPSoeiKakugothicUB" pitchFamily="34" charset="-128"/>
                <a:ea typeface="HGPSoeiKakugothicUB" pitchFamily="34" charset="-128"/>
              </a:rPr>
              <a:t> 治療に</a:t>
            </a:r>
            <a:endParaRPr lang="en-US" altLang="ja-JP" sz="2200" dirty="0">
              <a:solidFill>
                <a:srgbClr val="FFF100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 algn="ctr"/>
            <a:r>
              <a:rPr lang="ja-JP" altLang="en-US" sz="2200" dirty="0">
                <a:solidFill>
                  <a:srgbClr val="FFF100"/>
                </a:solidFill>
                <a:latin typeface="HGPSoeiKakugothicUB" pitchFamily="34" charset="-128"/>
                <a:ea typeface="HGPSoeiKakugothicUB" pitchFamily="34" charset="-128"/>
              </a:rPr>
              <a:t>かかるお金が心配！</a:t>
            </a:r>
            <a:endParaRPr lang="zh-CN" altLang="en-US" sz="2200" dirty="0">
              <a:solidFill>
                <a:srgbClr val="FFF100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39" name="Rectangle 24">
            <a:extLst>
              <a:ext uri="{FF2B5EF4-FFF2-40B4-BE49-F238E27FC236}">
                <a16:creationId xmlns:a16="http://schemas.microsoft.com/office/drawing/2014/main" id="{EB386045-2AC7-478F-AB81-A5422D11685F}"/>
              </a:ext>
            </a:extLst>
          </p:cNvPr>
          <p:cNvSpPr/>
          <p:nvPr/>
        </p:nvSpPr>
        <p:spPr>
          <a:xfrm>
            <a:off x="2965445" y="4633762"/>
            <a:ext cx="216570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ja-JP" sz="2000" dirty="0">
              <a:solidFill>
                <a:srgbClr val="FFF100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 algn="ctr"/>
            <a:r>
              <a:rPr lang="ja-JP" altLang="en-US" sz="2000" dirty="0">
                <a:solidFill>
                  <a:srgbClr val="FFF100"/>
                </a:solidFill>
                <a:latin typeface="HGPSoeiKakugothicUB" pitchFamily="34" charset="-128"/>
                <a:ea typeface="HGPSoeiKakugothicUB" pitchFamily="34" charset="-128"/>
              </a:rPr>
              <a:t>Ｑ</a:t>
            </a:r>
            <a:r>
              <a:rPr lang="en-US" altLang="ja-JP" sz="2000" dirty="0">
                <a:solidFill>
                  <a:srgbClr val="FFF100"/>
                </a:solidFill>
                <a:latin typeface="HGPSoeiKakugothicUB" pitchFamily="34" charset="-128"/>
                <a:ea typeface="HGPSoeiKakugothicUB" pitchFamily="34" charset="-128"/>
              </a:rPr>
              <a:t>.</a:t>
            </a:r>
            <a:r>
              <a:rPr lang="ja-JP" altLang="en-US" sz="2000" dirty="0">
                <a:solidFill>
                  <a:srgbClr val="FFF100"/>
                </a:solidFill>
                <a:latin typeface="HGPSoeiKakugothicUB" pitchFamily="34" charset="-128"/>
                <a:ea typeface="HGPSoeiKakugothicUB" pitchFamily="34" charset="-128"/>
              </a:rPr>
              <a:t> まゆ毛は</a:t>
            </a:r>
            <a:endParaRPr lang="en-US" altLang="ja-JP" sz="2000" dirty="0">
              <a:solidFill>
                <a:srgbClr val="FFF100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 algn="ctr"/>
            <a:r>
              <a:rPr lang="ja-JP" altLang="en-US" sz="2000" dirty="0">
                <a:solidFill>
                  <a:srgbClr val="FFF100"/>
                </a:solidFill>
                <a:latin typeface="HGPSoeiKakugothicUB" pitchFamily="34" charset="-128"/>
                <a:ea typeface="HGPSoeiKakugothicUB" pitchFamily="34" charset="-128"/>
              </a:rPr>
              <a:t>どう書いたら</a:t>
            </a:r>
            <a:endParaRPr lang="en-US" altLang="ja-JP" sz="2000" dirty="0">
              <a:solidFill>
                <a:srgbClr val="FFF100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 algn="ctr"/>
            <a:r>
              <a:rPr lang="ja-JP" altLang="en-US" sz="2000" dirty="0">
                <a:solidFill>
                  <a:srgbClr val="FFF100"/>
                </a:solidFill>
                <a:latin typeface="HGPSoeiKakugothicUB" pitchFamily="34" charset="-128"/>
                <a:ea typeface="HGPSoeiKakugothicUB" pitchFamily="34" charset="-128"/>
              </a:rPr>
              <a:t>いいの？</a:t>
            </a:r>
            <a:endParaRPr lang="en-US" altLang="ja-JP" sz="2000" dirty="0">
              <a:solidFill>
                <a:srgbClr val="FFF100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 algn="ctr"/>
            <a:endParaRPr lang="ja-JP" altLang="en-US" sz="2000" dirty="0">
              <a:solidFill>
                <a:srgbClr val="FFF100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F485D94-CFCF-40E6-848C-55F68E5A8FD5}"/>
              </a:ext>
            </a:extLst>
          </p:cNvPr>
          <p:cNvSpPr txBox="1"/>
          <p:nvPr/>
        </p:nvSpPr>
        <p:spPr>
          <a:xfrm>
            <a:off x="5148671" y="278452"/>
            <a:ext cx="2152859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Segoe UI Light" panose="020B0502040204020203" pitchFamily="34" charset="0"/>
              </a:rPr>
              <a:t> </a:t>
            </a:r>
            <a:r>
              <a:rPr lang="ja-JP" altLang="en-US" sz="26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Segoe UI Light" panose="020B0502040204020203" pitchFamily="34" charset="0"/>
              </a:rPr>
              <a:t>参加費無料</a:t>
            </a:r>
            <a:endParaRPr lang="en-US" altLang="ja-JP" sz="26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Segoe UI Light" panose="020B0502040204020203" pitchFamily="34" charset="0"/>
            </a:endParaRPr>
          </a:p>
          <a:p>
            <a:r>
              <a:rPr kumimoji="1" lang="ja-JP" altLang="en-US" sz="2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Segoe UI Light" panose="020B0502040204020203" pitchFamily="34" charset="0"/>
              </a:rPr>
              <a:t>   </a:t>
            </a:r>
            <a:r>
              <a:rPr kumimoji="1" lang="ja-JP" altLang="en-US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Segoe UI Light" panose="020B0502040204020203" pitchFamily="34" charset="0"/>
              </a:rPr>
              <a:t>＊要予約</a:t>
            </a:r>
            <a:endParaRPr kumimoji="1" lang="en-US" altLang="ja-JP" sz="20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Segoe UI Light" panose="020B0502040204020203" pitchFamily="34" charset="0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1FF12AD5-F13B-49A2-B1BE-F6D29F6DDC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402" y="2555904"/>
            <a:ext cx="1325442" cy="1347022"/>
          </a:xfrm>
          <a:prstGeom prst="rect">
            <a:avLst/>
          </a:prstGeom>
          <a:ln>
            <a:solidFill>
              <a:srgbClr val="E94708"/>
            </a:solidFill>
          </a:ln>
        </p:spPr>
      </p:pic>
      <p:sp>
        <p:nvSpPr>
          <p:cNvPr id="35" name="Rectangle 25">
            <a:extLst>
              <a:ext uri="{FF2B5EF4-FFF2-40B4-BE49-F238E27FC236}">
                <a16:creationId xmlns:a16="http://schemas.microsoft.com/office/drawing/2014/main" id="{D2209964-C59D-4624-8D55-C13514B83420}"/>
              </a:ext>
            </a:extLst>
          </p:cNvPr>
          <p:cNvSpPr/>
          <p:nvPr/>
        </p:nvSpPr>
        <p:spPr>
          <a:xfrm>
            <a:off x="402531" y="7005553"/>
            <a:ext cx="1211277" cy="393624"/>
          </a:xfrm>
          <a:prstGeom prst="rect">
            <a:avLst/>
          </a:prstGeom>
          <a:solidFill>
            <a:srgbClr val="2EA7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latin typeface="+mn-ea"/>
              </a:rPr>
              <a:t>会　場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71AF11A-535B-4C06-93A3-C3799536CC4C}"/>
              </a:ext>
            </a:extLst>
          </p:cNvPr>
          <p:cNvSpPr txBox="1"/>
          <p:nvPr/>
        </p:nvSpPr>
        <p:spPr>
          <a:xfrm>
            <a:off x="1765573" y="6943389"/>
            <a:ext cx="2450198" cy="400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Segoe UI Light" panose="020B0502040204020203" pitchFamily="34" charset="0"/>
              </a:rPr>
              <a:t>カフェ メリメロ </a:t>
            </a:r>
          </a:p>
        </p:txBody>
      </p:sp>
      <p:sp>
        <p:nvSpPr>
          <p:cNvPr id="41" name="Rectangle 25">
            <a:extLst>
              <a:ext uri="{FF2B5EF4-FFF2-40B4-BE49-F238E27FC236}">
                <a16:creationId xmlns:a16="http://schemas.microsoft.com/office/drawing/2014/main" id="{45888972-BB74-4E42-A417-1EA9CB515F91}"/>
              </a:ext>
            </a:extLst>
          </p:cNvPr>
          <p:cNvSpPr/>
          <p:nvPr/>
        </p:nvSpPr>
        <p:spPr>
          <a:xfrm>
            <a:off x="392326" y="7815326"/>
            <a:ext cx="1211277" cy="393624"/>
          </a:xfrm>
          <a:prstGeom prst="rect">
            <a:avLst/>
          </a:prstGeom>
          <a:solidFill>
            <a:srgbClr val="2EA7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latin typeface="+mn-ea"/>
              </a:rPr>
              <a:t>参加者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38" name="Rectangle 12">
            <a:extLst>
              <a:ext uri="{FF2B5EF4-FFF2-40B4-BE49-F238E27FC236}">
                <a16:creationId xmlns:a16="http://schemas.microsoft.com/office/drawing/2014/main" id="{AF88CC91-C918-4F8F-B968-F57D6EDE2CFA}"/>
              </a:ext>
            </a:extLst>
          </p:cNvPr>
          <p:cNvSpPr/>
          <p:nvPr/>
        </p:nvSpPr>
        <p:spPr>
          <a:xfrm>
            <a:off x="2300260" y="9555857"/>
            <a:ext cx="53703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solidFill>
                  <a:srgbClr val="231815"/>
                </a:solidFill>
                <a:latin typeface="MS PGothic" pitchFamily="34" charset="-128"/>
                <a:ea typeface="MS PGothic" pitchFamily="34" charset="-128"/>
              </a:rPr>
              <a:t>中西 恵理</a:t>
            </a:r>
            <a:r>
              <a:rPr lang="ja-JP" altLang="en-US" sz="1400" dirty="0">
                <a:solidFill>
                  <a:srgbClr val="231815"/>
                </a:solidFill>
                <a:latin typeface="MS PGothic" pitchFamily="34" charset="-128"/>
                <a:ea typeface="MS PGothic" pitchFamily="34" charset="-128"/>
              </a:rPr>
              <a:t>（がん患者・看護師・畿央大学看護医療学科特任助教）</a:t>
            </a:r>
            <a:endParaRPr lang="zh-CN" altLang="en-US" sz="1400" dirty="0">
              <a:solidFill>
                <a:srgbClr val="231815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42" name="Rectangle 28">
            <a:extLst>
              <a:ext uri="{FF2B5EF4-FFF2-40B4-BE49-F238E27FC236}">
                <a16:creationId xmlns:a16="http://schemas.microsoft.com/office/drawing/2014/main" id="{4E08CD58-EB3D-4796-92CB-F4B6C202046A}"/>
              </a:ext>
            </a:extLst>
          </p:cNvPr>
          <p:cNvSpPr/>
          <p:nvPr/>
        </p:nvSpPr>
        <p:spPr>
          <a:xfrm>
            <a:off x="1588262" y="9991244"/>
            <a:ext cx="605441" cy="540134"/>
          </a:xfrm>
          <a:prstGeom prst="rect">
            <a:avLst/>
          </a:prstGeom>
          <a:noFill/>
          <a:ln>
            <a:solidFill>
              <a:srgbClr val="E947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2"/>
                </a:solidFill>
                <a:latin typeface="+mn-ea"/>
              </a:rPr>
              <a:t>メール</a:t>
            </a:r>
            <a:endParaRPr lang="zh-CN" altLang="en-US" sz="12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246DD0-397E-4A48-8A24-1D8470072768}"/>
              </a:ext>
            </a:extLst>
          </p:cNvPr>
          <p:cNvSpPr txBox="1"/>
          <p:nvPr/>
        </p:nvSpPr>
        <p:spPr>
          <a:xfrm>
            <a:off x="289347" y="4485887"/>
            <a:ext cx="1314784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solidFill>
                  <a:srgbClr val="FF0000"/>
                </a:solidFill>
                <a:latin typeface="+mn-ea"/>
              </a:rPr>
              <a:t>例えば・・・</a:t>
            </a: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214</Words>
  <Application>Microsoft Office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HGPSoeiKakugothicUB</vt:lpstr>
      <vt:lpstr>HGP創英角ﾎﾟｯﾌﾟ体</vt:lpstr>
      <vt:lpstr>HGS創英角ﾎﾟｯﾌﾟ体</vt:lpstr>
      <vt:lpstr>MS PGothic</vt:lpstr>
      <vt:lpstr>MS PGothic</vt:lpstr>
      <vt:lpstr>宋体</vt:lpstr>
      <vt:lpstr>Arial</vt:lpstr>
      <vt:lpstr>Calibri</vt:lpstr>
      <vt:lpstr>Calibri Light</vt:lpstr>
      <vt:lpstr>Segoe UI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2016-07-28T11:32:25Z</dcterms:created>
  <dcterms:modified xsi:type="dcterms:W3CDTF">2018-09-02T23:33:33Z</dcterms:modified>
</cp:coreProperties>
</file>